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Roboto"/>
      <p:regular r:id="rId18"/>
      <p:bold r:id="rId19"/>
      <p:italic r:id="rId20"/>
      <p:boldItalic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Robo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Roboto-bold.fntdata"/><Relationship Id="rId6" Type="http://schemas.openxmlformats.org/officeDocument/2006/relationships/slide" Target="slides/slide1.xml"/><Relationship Id="rId18" Type="http://schemas.openxmlformats.org/officeDocument/2006/relationships/font" Target="fonts/Robo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jpg>
</file>

<file path=ppt/media/image12.jp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5368976d4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5368976d4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5368976d4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5368976d4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5368976d4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5368976d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5368976d4_0_1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5368976d4_0_1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5368976d4_1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5368976d4_1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5368976d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5368976d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5368976d4_1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5368976d4_1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5368976d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5368976d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5368976d4_2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5368976d4_2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5368976d4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5368976d4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5368976d4_1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5368976d4_1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5368976d4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5368976d4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Relationship Id="rId4" Type="http://schemas.openxmlformats.org/officeDocument/2006/relationships/image" Target="../media/image2.png"/><Relationship Id="rId5" Type="http://schemas.openxmlformats.org/officeDocument/2006/relationships/image" Target="../media/image9.png"/><Relationship Id="rId6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jpg"/><Relationship Id="rId4" Type="http://schemas.openxmlformats.org/officeDocument/2006/relationships/image" Target="../media/image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11.jpg"/><Relationship Id="rId6" Type="http://schemas.openxmlformats.org/officeDocument/2006/relationships/image" Target="../media/image1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/>
              <a:t>HIGIENE Y SEGURIDAD DEL TRABAJO</a:t>
            </a:r>
            <a:endParaRPr sz="3000"/>
          </a:p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311700" y="2429725"/>
            <a:ext cx="8520600" cy="248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TRABAJO PRÁCTICO N°3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CARACTERÍSTICAS</a:t>
            </a:r>
            <a:r>
              <a:rPr lang="es"/>
              <a:t> CONSTRUCTIVAS DE LOS ESTABLECIMIENTOS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Integrantes del GRUPO 2: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Marotta, Alejandro Adrián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Santander, Franco Javier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Soria Gava, Lucas Damián</a:t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 de </a:t>
            </a:r>
            <a:r>
              <a:rPr lang="es"/>
              <a:t>eliminación:</a:t>
            </a:r>
            <a:endParaRPr/>
          </a:p>
        </p:txBody>
      </p:sp>
      <p:sp>
        <p:nvSpPr>
          <p:cNvPr id="124" name="Google Shape;124;p22"/>
          <p:cNvSpPr txBox="1"/>
          <p:nvPr/>
        </p:nvSpPr>
        <p:spPr>
          <a:xfrm>
            <a:off x="-150" y="1161900"/>
            <a:ext cx="9023400" cy="389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La mayor parte son </a:t>
            </a:r>
            <a:r>
              <a:rPr i="1" lang="es" sz="2000"/>
              <a:t>hidrófobos</a:t>
            </a:r>
            <a:r>
              <a:rPr lang="es" sz="2000"/>
              <a:t> y pueden ser fácilmente eliminados por el </a:t>
            </a:r>
            <a:r>
              <a:rPr b="1" lang="es" sz="2000"/>
              <a:t>proceso de adsorción en filtros de carbono activo</a:t>
            </a:r>
            <a:r>
              <a:rPr i="1" lang="es" sz="2000"/>
              <a:t>.</a:t>
            </a:r>
            <a:endParaRPr i="1" sz="2000"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2000"/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En caso de presencia de grandes cantidades de pesticida, o plantas de gran capacidad, la </a:t>
            </a:r>
            <a:r>
              <a:rPr b="1" lang="es" sz="2000"/>
              <a:t>nanofiltración</a:t>
            </a:r>
            <a:r>
              <a:rPr lang="es" sz="2000"/>
              <a:t> puede ser la tecnología más apropiada para su eliminación.</a:t>
            </a:r>
            <a:endParaRPr sz="2000"/>
          </a:p>
          <a:p>
            <a:pPr indent="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Otro método es el de </a:t>
            </a:r>
            <a:r>
              <a:rPr b="1" lang="es" sz="2000"/>
              <a:t>procesos avanzados de oxidación</a:t>
            </a:r>
            <a:r>
              <a:rPr i="1" lang="es" sz="2000"/>
              <a:t> (PAO´S</a:t>
            </a:r>
            <a:r>
              <a:rPr lang="es" sz="2000"/>
              <a:t>). Utiliza luz ultravioleta, ya sea artificial (lámparas UV) o solar y un catalizador de la reacción (dióxido de titanio, hierro,etc)</a:t>
            </a:r>
            <a:endParaRPr sz="2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Efluentes de zonas residenciales</a:t>
            </a:r>
            <a:endParaRPr/>
          </a:p>
        </p:txBody>
      </p:sp>
      <p:sp>
        <p:nvSpPr>
          <p:cNvPr id="130" name="Google Shape;130;p23"/>
          <p:cNvSpPr txBox="1"/>
          <p:nvPr>
            <p:ph idx="4294967295" type="body"/>
          </p:nvPr>
        </p:nvSpPr>
        <p:spPr>
          <a:xfrm>
            <a:off x="471900" y="952500"/>
            <a:ext cx="8222100" cy="367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</a:t>
            </a:r>
            <a:r>
              <a:rPr lang="es"/>
              <a:t>íquidos cloacales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Limpieza</a:t>
            </a:r>
            <a:endParaRPr u="sng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Humana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Animal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Objetos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Eliminación</a:t>
            </a:r>
            <a:r>
              <a:rPr lang="es" u="sng"/>
              <a:t> de desechos</a:t>
            </a:r>
            <a:endParaRPr u="sng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Humanos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Animales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Riego</a:t>
            </a:r>
            <a:endParaRPr u="sng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Desagües de patios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Riego por acequia y canales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b="0" l="0" r="1642" t="2723"/>
          <a:stretch/>
        </p:blipFill>
        <p:spPr>
          <a:xfrm>
            <a:off x="1065013" y="4077463"/>
            <a:ext cx="2276475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401" y="828587"/>
            <a:ext cx="2276477" cy="127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4729" y="1426575"/>
            <a:ext cx="1619274" cy="28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30625" y="2317600"/>
            <a:ext cx="3237903" cy="275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974" y="965850"/>
            <a:ext cx="4282401" cy="3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625" y="965850"/>
            <a:ext cx="4296868" cy="321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Preguntas: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-325755" lvl="0" marL="457200" rtl="0" algn="l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¿Cómo debe diseñarse un sistema higiénico de comedor para una industria que fabrica productos químicos tóxicos (plaguicidas)?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¿Qué previsiones deben considerarse en el diseño del sistema de tratamiento de efluentes de la industria mencionada en el punto anterior?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25755" lvl="0" marL="457200" rtl="0" algn="l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¿Qué efluentes se producen en la zona residencial donde usted habita junto a su familia?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662950" y="1904375"/>
            <a:ext cx="8222100" cy="305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</a:t>
            </a:r>
            <a:r>
              <a:rPr lang="es"/>
              <a:t>ombate parásitos y enfermedades de las plantas, proteger cultivos de agentes dañinos y mejora cualitativa y cuantitativamente la producción.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vuelven muy tóxicos en altos niveles, pudiendo alterar la flora y la fauna si se liberan en efluentes sin ser tratados.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Pueden producir grandes problemas de salud a los humanos como cáncer, leucemia, Parkinson, asma, problemas neuropsicológicos y cognitivos, etc.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50" y="91275"/>
            <a:ext cx="3487525" cy="231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9613" y="180613"/>
            <a:ext cx="3599402" cy="21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950" y="2571750"/>
            <a:ext cx="3572536" cy="23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9625" y="2865663"/>
            <a:ext cx="3599400" cy="1793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471900" y="493550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/>
              <a:t>Cómo debe diseñarse un sistema higiénico de comedor para una industria que fabrica productos químicos tóxicos (plaguicidas)</a:t>
            </a:r>
            <a:endParaRPr sz="2180"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471900" y="1698625"/>
            <a:ext cx="8222100" cy="322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Según</a:t>
            </a:r>
            <a:r>
              <a:rPr lang="es"/>
              <a:t> el decreto 351/79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Art. 52</a:t>
            </a:r>
            <a:endParaRPr/>
          </a:p>
          <a:p>
            <a:pPr indent="-317182" lvl="0" marL="457200" rtl="0" algn="just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El comedor </a:t>
            </a:r>
            <a:r>
              <a:rPr lang="es"/>
              <a:t>deberá ubicarse lo más aisladamente posible del resto del establecimiento, preferiblemente en edificio independiente.</a:t>
            </a:r>
            <a:endParaRPr/>
          </a:p>
          <a:p>
            <a:pPr indent="-317182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Los pisos, paredes y techos serán lisos y susceptibles de fácil limpieza, tendrán iluminación, ventilación y temperatura adecuada.</a:t>
            </a:r>
            <a:endParaRPr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Art. 53</a:t>
            </a:r>
            <a:endParaRPr/>
          </a:p>
          <a:p>
            <a:pPr indent="-317182" lvl="0" marL="457200" rtl="0" algn="just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 cocina </a:t>
            </a:r>
            <a:r>
              <a:rPr lang="es"/>
              <a:t>deberán</a:t>
            </a:r>
            <a:r>
              <a:rPr lang="es"/>
              <a:t> estar en condiciones </a:t>
            </a:r>
            <a:r>
              <a:rPr lang="es"/>
              <a:t>higiénicas</a:t>
            </a:r>
            <a:r>
              <a:rPr lang="es"/>
              <a:t> </a:t>
            </a:r>
            <a:r>
              <a:rPr lang="es"/>
              <a:t>y en buen estado de conservación, efectuando captación de vapores y humos, mediante campanas con aspiración forzada, si fuera necesario.</a:t>
            </a:r>
            <a:r>
              <a:rPr lang="es"/>
              <a:t> </a:t>
            </a:r>
            <a:endParaRPr/>
          </a:p>
          <a:p>
            <a:pPr indent="-317182" lvl="0" marL="457200" rtl="0" algn="just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 </a:t>
            </a:r>
            <a:r>
              <a:rPr lang="es"/>
              <a:t>ubicación</a:t>
            </a:r>
            <a:r>
              <a:rPr lang="es"/>
              <a:t> de artefactos que puedan calentar la comida de los trabajadores </a:t>
            </a:r>
            <a:r>
              <a:rPr lang="es"/>
              <a:t>deberá</a:t>
            </a:r>
            <a:r>
              <a:rPr lang="es"/>
              <a:t> cumplir con las condiciones de seguridad e higiene.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Más</a:t>
            </a:r>
            <a:r>
              <a:rPr lang="es"/>
              <a:t> aspectos a tener en cuenta</a:t>
            </a:r>
            <a:endParaRPr/>
          </a:p>
        </p:txBody>
      </p:sp>
      <p:sp>
        <p:nvSpPr>
          <p:cNvPr id="100" name="Google Shape;100;p18"/>
          <p:cNvSpPr txBox="1"/>
          <p:nvPr>
            <p:ph idx="1" type="body"/>
          </p:nvPr>
        </p:nvSpPr>
        <p:spPr>
          <a:xfrm>
            <a:off x="471900" y="1788425"/>
            <a:ext cx="8369100" cy="335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comedor </a:t>
            </a:r>
            <a:r>
              <a:rPr lang="es"/>
              <a:t>deberá</a:t>
            </a:r>
            <a:r>
              <a:rPr lang="es"/>
              <a:t> estar </a:t>
            </a:r>
            <a:r>
              <a:rPr lang="es"/>
              <a:t>ubicados en lugares libres de plagas, humos, polvo, malos olores, inundaciones y de cualquier otra fuente de contaminación.</a:t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acceso del público al establecimiento debe ser independiente para los abastecedores, limpiadores y otros servicios.</a:t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comedor debe estar provisto de una ventilación suficiente para evitar el calor acumulado excesivo, la condensación de vapor, el polvo y para eliminar el aire contaminado.</a:t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pisos y paredes deben estar construidos con materiales impermeables, </a:t>
            </a:r>
            <a:r>
              <a:rPr lang="es"/>
              <a:t>absorbentes</a:t>
            </a:r>
            <a:r>
              <a:rPr lang="es"/>
              <a:t> y lavables.</a:t>
            </a:r>
            <a:endParaRPr/>
          </a:p>
          <a:p>
            <a:pPr indent="-342900" lvl="0" marL="457200" rtl="0" algn="just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s"/>
              <a:t>Los techos y ventanas deben construirse y acabarse de manera que se impida la acumulación de suciedad.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</a:t>
            </a:r>
            <a:r>
              <a:rPr lang="es"/>
              <a:t>onsideraciones del diseño del sistema de tratamiento de efluentes de una industria que fabrica productos químicos tóxicos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49200" y="706350"/>
            <a:ext cx="9033000" cy="43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Según el </a:t>
            </a:r>
            <a:r>
              <a:rPr b="1" lang="es"/>
              <a:t>Art. 6º</a:t>
            </a:r>
            <a:r>
              <a:rPr lang="es"/>
              <a:t> de la </a:t>
            </a:r>
            <a:r>
              <a:rPr b="1" lang="es"/>
              <a:t>Ley 19587</a:t>
            </a:r>
            <a:r>
              <a:rPr lang="es"/>
              <a:t>, reglamentaciones pertinentes deben tener en cuenta: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c) </a:t>
            </a:r>
            <a:r>
              <a:rPr i="1" lang="es"/>
              <a:t>contaminación ambiental:</a:t>
            </a:r>
            <a:r>
              <a:rPr lang="es"/>
              <a:t> agentes físicos y/o químicos y biológicos;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d) </a:t>
            </a:r>
            <a:r>
              <a:rPr i="1" lang="es"/>
              <a:t>efluentes industriales</a:t>
            </a:r>
            <a:r>
              <a:rPr lang="es"/>
              <a:t>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el tratamiento de las efluentes de los pesticidas hay que tener las siguientes consideraciones: 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Tener en cuenta la lista de plaguicidas prohibida por el SENASA por su alto nivel de toxicidad, por ejemplo</a:t>
            </a:r>
            <a:endParaRPr/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ALDRIN (Decreto Nº 2121/90)</a:t>
            </a:r>
            <a:endParaRPr/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ARSÉNICO (Decreto Nº 2121/90)</a:t>
            </a:r>
            <a:endParaRPr/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ARSENIATO DE PLOMO (Decreto Nº 2121/90)</a:t>
            </a:r>
            <a:endParaRPr/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FENIL ACETATO DE MERCURIO (Resolución SAGPYA Nº 750/00)</a:t>
            </a:r>
            <a:endParaRPr/>
          </a:p>
          <a:p>
            <a:pPr indent="-317500" lvl="1" marL="9144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SULFATO DE ESTRICNINA (Decreto 2121/90)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grado de toxicidad de los pesticidas fabricados o utilizados.</a:t>
            </a:r>
            <a:endParaRPr/>
          </a:p>
          <a:p>
            <a:pPr indent="-317500" lvl="0" marL="457200" marR="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Cantidad de mg/Kg o mg/L (ppb) de pesticida sobre el agua.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Toxicológica de Plaguicidas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 b="0" l="0" r="0" t="1097"/>
          <a:stretch/>
        </p:blipFill>
        <p:spPr>
          <a:xfrm>
            <a:off x="0" y="1081279"/>
            <a:ext cx="9144001" cy="3590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Toxicológica de los Plaguicidas de uso Agrícola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b="0" l="1283" r="0" t="1806"/>
          <a:stretch/>
        </p:blipFill>
        <p:spPr>
          <a:xfrm>
            <a:off x="460188" y="684075"/>
            <a:ext cx="8223626" cy="44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